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0" r:id="rId6"/>
    <p:sldId id="271" r:id="rId7"/>
    <p:sldId id="264" r:id="rId8"/>
    <p:sldId id="265" r:id="rId9"/>
    <p:sldId id="266" r:id="rId10"/>
    <p:sldId id="267" r:id="rId11"/>
    <p:sldId id="273" r:id="rId12"/>
    <p:sldId id="268" r:id="rId13"/>
    <p:sldId id="269" r:id="rId14"/>
    <p:sldId id="274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2ECAF-7A9E-4ACF-A897-8D17A4519537}" v="218" dt="2022-06-14T16:50:16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E6E555-383D-43EF-8D12-D6C1812854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FB55C8-C56F-453F-91E6-135B4380D9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u="sng"/>
            <a:t>Advantages of Online Banking</a:t>
          </a:r>
          <a:endParaRPr lang="en-US"/>
        </a:p>
      </dgm:t>
    </dgm:pt>
    <dgm:pt modelId="{BC6FF7F5-997D-47C7-92FB-17C64232F6DE}" type="parTrans" cxnId="{13A47599-6D7E-49F0-B1CC-C1B1AD297458}">
      <dgm:prSet/>
      <dgm:spPr/>
      <dgm:t>
        <a:bodyPr/>
        <a:lstStyle/>
        <a:p>
          <a:endParaRPr lang="en-US"/>
        </a:p>
      </dgm:t>
    </dgm:pt>
    <dgm:pt modelId="{DD7754E9-70B7-4FA7-B0EF-01BEAB086FA5}" type="sibTrans" cxnId="{13A47599-6D7E-49F0-B1CC-C1B1AD297458}">
      <dgm:prSet/>
      <dgm:spPr/>
      <dgm:t>
        <a:bodyPr/>
        <a:lstStyle/>
        <a:p>
          <a:endParaRPr lang="en-US"/>
        </a:p>
      </dgm:t>
    </dgm:pt>
    <dgm:pt modelId="{F8889B0B-9EE1-4527-BAE5-2618191C18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Convenience is a major advantage of online banking. Basic banking transactions such as paying bills and transferring funds between accounts can easily be done 24 hours a day, seven days a week, wherever a consumer wishes.</a:t>
          </a:r>
          <a:endParaRPr lang="en-US"/>
        </a:p>
      </dgm:t>
    </dgm:pt>
    <dgm:pt modelId="{7A8F322D-BCF5-4B76-875F-285F74396D63}" type="parTrans" cxnId="{01F597CA-4E7E-4DC6-9CD7-47AAF5532591}">
      <dgm:prSet/>
      <dgm:spPr/>
      <dgm:t>
        <a:bodyPr/>
        <a:lstStyle/>
        <a:p>
          <a:endParaRPr lang="en-US"/>
        </a:p>
      </dgm:t>
    </dgm:pt>
    <dgm:pt modelId="{2AF8F706-4BA1-4C80-8BBE-ED5723B9C779}" type="sibTrans" cxnId="{01F597CA-4E7E-4DC6-9CD7-47AAF5532591}">
      <dgm:prSet/>
      <dgm:spPr/>
      <dgm:t>
        <a:bodyPr/>
        <a:lstStyle/>
        <a:p>
          <a:endParaRPr lang="en-US"/>
        </a:p>
      </dgm:t>
    </dgm:pt>
    <dgm:pt modelId="{3B278D66-2B9F-40A2-BE08-6E7CFF4E0F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Online banking is fast and efficient. Funds can be transferred between accounts almost instantly, especially if the two accounts are held at the same institution. Consumers can open and close a number of different accounts online, from fixed deposits to recurring deposit accounts that typically offer higher rates of interest.</a:t>
          </a:r>
          <a:endParaRPr lang="en-US"/>
        </a:p>
      </dgm:t>
    </dgm:pt>
    <dgm:pt modelId="{7348486F-5D40-4DCA-955F-0A5F0F604A6F}" type="parTrans" cxnId="{174EC682-061C-47F4-A352-B46E87225F56}">
      <dgm:prSet/>
      <dgm:spPr/>
      <dgm:t>
        <a:bodyPr/>
        <a:lstStyle/>
        <a:p>
          <a:endParaRPr lang="en-US"/>
        </a:p>
      </dgm:t>
    </dgm:pt>
    <dgm:pt modelId="{AA22FC54-D374-4591-BEB6-A39A03D4E701}" type="sibTrans" cxnId="{174EC682-061C-47F4-A352-B46E87225F56}">
      <dgm:prSet/>
      <dgm:spPr/>
      <dgm:t>
        <a:bodyPr/>
        <a:lstStyle/>
        <a:p>
          <a:endParaRPr lang="en-US"/>
        </a:p>
      </dgm:t>
    </dgm:pt>
    <dgm:pt modelId="{6BD34B18-06B9-4DCD-9D7E-3EDC9BF1F9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Consumers can also monitor their accounts regularly closely, allowing them to keep their accounts safe. Around-the-clock access to banking information provides early detection of fraudulent activity, thereby acting as a guardrail against financial damage or loss.</a:t>
          </a:r>
          <a:endParaRPr lang="en-US"/>
        </a:p>
      </dgm:t>
    </dgm:pt>
    <dgm:pt modelId="{C3793568-0C22-46CE-928E-2B6138018AC4}" type="parTrans" cxnId="{EFA5B860-0650-4422-8F23-BE67251751AC}">
      <dgm:prSet/>
      <dgm:spPr/>
      <dgm:t>
        <a:bodyPr/>
        <a:lstStyle/>
        <a:p>
          <a:endParaRPr lang="en-US"/>
        </a:p>
      </dgm:t>
    </dgm:pt>
    <dgm:pt modelId="{E825502B-19E1-4E58-B79E-59DD6314E338}" type="sibTrans" cxnId="{EFA5B860-0650-4422-8F23-BE67251751AC}">
      <dgm:prSet/>
      <dgm:spPr/>
      <dgm:t>
        <a:bodyPr/>
        <a:lstStyle/>
        <a:p>
          <a:endParaRPr lang="en-US"/>
        </a:p>
      </dgm:t>
    </dgm:pt>
    <dgm:pt modelId="{9BE678C2-8C4B-4C36-8856-CCCC4326134E}" type="pres">
      <dgm:prSet presAssocID="{C0E6E555-383D-43EF-8D12-D6C1812854A6}" presName="root" presStyleCnt="0">
        <dgm:presLayoutVars>
          <dgm:dir/>
          <dgm:resizeHandles val="exact"/>
        </dgm:presLayoutVars>
      </dgm:prSet>
      <dgm:spPr/>
    </dgm:pt>
    <dgm:pt modelId="{49FB59F3-94D3-4E57-9D54-4AF995E6A43C}" type="pres">
      <dgm:prSet presAssocID="{ABFB55C8-C56F-453F-91E6-135B4380D934}" presName="compNode" presStyleCnt="0"/>
      <dgm:spPr/>
    </dgm:pt>
    <dgm:pt modelId="{ECB27788-9AD2-452D-86C9-A2A8EB76242D}" type="pres">
      <dgm:prSet presAssocID="{ABFB55C8-C56F-453F-91E6-135B4380D934}" presName="bgRect" presStyleLbl="bgShp" presStyleIdx="0" presStyleCnt="4"/>
      <dgm:spPr/>
    </dgm:pt>
    <dgm:pt modelId="{409E9DEA-D03C-496F-913E-E736FA2213A7}" type="pres">
      <dgm:prSet presAssocID="{ABFB55C8-C56F-453F-91E6-135B4380D93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C4FEE8B-25F0-4839-B6A5-47F772F76B5F}" type="pres">
      <dgm:prSet presAssocID="{ABFB55C8-C56F-453F-91E6-135B4380D934}" presName="spaceRect" presStyleCnt="0"/>
      <dgm:spPr/>
    </dgm:pt>
    <dgm:pt modelId="{2B3781F3-31FC-4612-85CD-18F5AF4E88F6}" type="pres">
      <dgm:prSet presAssocID="{ABFB55C8-C56F-453F-91E6-135B4380D934}" presName="parTx" presStyleLbl="revTx" presStyleIdx="0" presStyleCnt="4">
        <dgm:presLayoutVars>
          <dgm:chMax val="0"/>
          <dgm:chPref val="0"/>
        </dgm:presLayoutVars>
      </dgm:prSet>
      <dgm:spPr/>
    </dgm:pt>
    <dgm:pt modelId="{812818F8-E6B5-4978-9F6A-CD2650E5C44B}" type="pres">
      <dgm:prSet presAssocID="{DD7754E9-70B7-4FA7-B0EF-01BEAB086FA5}" presName="sibTrans" presStyleCnt="0"/>
      <dgm:spPr/>
    </dgm:pt>
    <dgm:pt modelId="{37173DA4-D4CE-4F97-90B2-215C21ABB6DE}" type="pres">
      <dgm:prSet presAssocID="{F8889B0B-9EE1-4527-BAE5-2618191C187A}" presName="compNode" presStyleCnt="0"/>
      <dgm:spPr/>
    </dgm:pt>
    <dgm:pt modelId="{D7D93793-35FF-4C8E-BD85-D11A761501E0}" type="pres">
      <dgm:prSet presAssocID="{F8889B0B-9EE1-4527-BAE5-2618191C187A}" presName="bgRect" presStyleLbl="bgShp" presStyleIdx="1" presStyleCnt="4"/>
      <dgm:spPr/>
    </dgm:pt>
    <dgm:pt modelId="{4901EF74-3162-4EBA-A2B5-937A5237F8DD}" type="pres">
      <dgm:prSet presAssocID="{F8889B0B-9EE1-4527-BAE5-2618191C18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F3415E6-09C0-47EA-B2FE-E018DD077366}" type="pres">
      <dgm:prSet presAssocID="{F8889B0B-9EE1-4527-BAE5-2618191C187A}" presName="spaceRect" presStyleCnt="0"/>
      <dgm:spPr/>
    </dgm:pt>
    <dgm:pt modelId="{8B292114-2BB8-4FAD-B216-D47F69B33FF2}" type="pres">
      <dgm:prSet presAssocID="{F8889B0B-9EE1-4527-BAE5-2618191C187A}" presName="parTx" presStyleLbl="revTx" presStyleIdx="1" presStyleCnt="4">
        <dgm:presLayoutVars>
          <dgm:chMax val="0"/>
          <dgm:chPref val="0"/>
        </dgm:presLayoutVars>
      </dgm:prSet>
      <dgm:spPr/>
    </dgm:pt>
    <dgm:pt modelId="{AFE7DDCA-5C0A-4251-8595-063C0D6AF5A3}" type="pres">
      <dgm:prSet presAssocID="{2AF8F706-4BA1-4C80-8BBE-ED5723B9C779}" presName="sibTrans" presStyleCnt="0"/>
      <dgm:spPr/>
    </dgm:pt>
    <dgm:pt modelId="{A6ECA46E-E2D6-437F-9DB1-D6592FAB0761}" type="pres">
      <dgm:prSet presAssocID="{3B278D66-2B9F-40A2-BE08-6E7CFF4E0F24}" presName="compNode" presStyleCnt="0"/>
      <dgm:spPr/>
    </dgm:pt>
    <dgm:pt modelId="{C1C93BD0-AEAF-413E-A514-E9808F4121A8}" type="pres">
      <dgm:prSet presAssocID="{3B278D66-2B9F-40A2-BE08-6E7CFF4E0F24}" presName="bgRect" presStyleLbl="bgShp" presStyleIdx="2" presStyleCnt="4"/>
      <dgm:spPr/>
    </dgm:pt>
    <dgm:pt modelId="{48A3D94D-81E0-4E0E-9B46-7B3C5523A12C}" type="pres">
      <dgm:prSet presAssocID="{3B278D66-2B9F-40A2-BE08-6E7CFF4E0F2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3189D7D6-A7B8-40F7-9901-07292F797FF0}" type="pres">
      <dgm:prSet presAssocID="{3B278D66-2B9F-40A2-BE08-6E7CFF4E0F24}" presName="spaceRect" presStyleCnt="0"/>
      <dgm:spPr/>
    </dgm:pt>
    <dgm:pt modelId="{ED148BD1-E096-4A3C-ACCB-6CD9882839CB}" type="pres">
      <dgm:prSet presAssocID="{3B278D66-2B9F-40A2-BE08-6E7CFF4E0F24}" presName="parTx" presStyleLbl="revTx" presStyleIdx="2" presStyleCnt="4">
        <dgm:presLayoutVars>
          <dgm:chMax val="0"/>
          <dgm:chPref val="0"/>
        </dgm:presLayoutVars>
      </dgm:prSet>
      <dgm:spPr/>
    </dgm:pt>
    <dgm:pt modelId="{B38A4E73-B959-4FAF-B9CB-E9B7F12947FF}" type="pres">
      <dgm:prSet presAssocID="{AA22FC54-D374-4591-BEB6-A39A03D4E701}" presName="sibTrans" presStyleCnt="0"/>
      <dgm:spPr/>
    </dgm:pt>
    <dgm:pt modelId="{AA10834C-C4B8-48C5-8EEC-FFAF7B6C876A}" type="pres">
      <dgm:prSet presAssocID="{6BD34B18-06B9-4DCD-9D7E-3EDC9BF1F9ED}" presName="compNode" presStyleCnt="0"/>
      <dgm:spPr/>
    </dgm:pt>
    <dgm:pt modelId="{F786A3BB-4FF6-4086-A9CA-80E57FE68D61}" type="pres">
      <dgm:prSet presAssocID="{6BD34B18-06B9-4DCD-9D7E-3EDC9BF1F9ED}" presName="bgRect" presStyleLbl="bgShp" presStyleIdx="3" presStyleCnt="4"/>
      <dgm:spPr/>
    </dgm:pt>
    <dgm:pt modelId="{0105E504-6084-4D61-A29C-D1D6825A50A4}" type="pres">
      <dgm:prSet presAssocID="{6BD34B18-06B9-4DCD-9D7E-3EDC9BF1F9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8CB1071-EA0E-4739-B3D7-44D4AECC17EF}" type="pres">
      <dgm:prSet presAssocID="{6BD34B18-06B9-4DCD-9D7E-3EDC9BF1F9ED}" presName="spaceRect" presStyleCnt="0"/>
      <dgm:spPr/>
    </dgm:pt>
    <dgm:pt modelId="{54A72603-E956-4356-B8E9-DDBF00ECE280}" type="pres">
      <dgm:prSet presAssocID="{6BD34B18-06B9-4DCD-9D7E-3EDC9BF1F9E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E810828-0040-4751-9B0B-FBCECAB029DD}" type="presOf" srcId="{6BD34B18-06B9-4DCD-9D7E-3EDC9BF1F9ED}" destId="{54A72603-E956-4356-B8E9-DDBF00ECE280}" srcOrd="0" destOrd="0" presId="urn:microsoft.com/office/officeart/2018/2/layout/IconVerticalSolidList"/>
    <dgm:cxn modelId="{12BEE43A-70B0-499A-808C-8F41A58E90BB}" type="presOf" srcId="{3B278D66-2B9F-40A2-BE08-6E7CFF4E0F24}" destId="{ED148BD1-E096-4A3C-ACCB-6CD9882839CB}" srcOrd="0" destOrd="0" presId="urn:microsoft.com/office/officeart/2018/2/layout/IconVerticalSolidList"/>
    <dgm:cxn modelId="{615BCF5E-5275-4285-9B95-DB88E8A50543}" type="presOf" srcId="{ABFB55C8-C56F-453F-91E6-135B4380D934}" destId="{2B3781F3-31FC-4612-85CD-18F5AF4E88F6}" srcOrd="0" destOrd="0" presId="urn:microsoft.com/office/officeart/2018/2/layout/IconVerticalSolidList"/>
    <dgm:cxn modelId="{EFA5B860-0650-4422-8F23-BE67251751AC}" srcId="{C0E6E555-383D-43EF-8D12-D6C1812854A6}" destId="{6BD34B18-06B9-4DCD-9D7E-3EDC9BF1F9ED}" srcOrd="3" destOrd="0" parTransId="{C3793568-0C22-46CE-928E-2B6138018AC4}" sibTransId="{E825502B-19E1-4E58-B79E-59DD6314E338}"/>
    <dgm:cxn modelId="{9B1EF564-237E-4E6E-8A8F-07C8FE707724}" type="presOf" srcId="{F8889B0B-9EE1-4527-BAE5-2618191C187A}" destId="{8B292114-2BB8-4FAD-B216-D47F69B33FF2}" srcOrd="0" destOrd="0" presId="urn:microsoft.com/office/officeart/2018/2/layout/IconVerticalSolidList"/>
    <dgm:cxn modelId="{2DD7AF55-A1C5-4CAB-AC4D-4BAB831EB034}" type="presOf" srcId="{C0E6E555-383D-43EF-8D12-D6C1812854A6}" destId="{9BE678C2-8C4B-4C36-8856-CCCC4326134E}" srcOrd="0" destOrd="0" presId="urn:microsoft.com/office/officeart/2018/2/layout/IconVerticalSolidList"/>
    <dgm:cxn modelId="{174EC682-061C-47F4-A352-B46E87225F56}" srcId="{C0E6E555-383D-43EF-8D12-D6C1812854A6}" destId="{3B278D66-2B9F-40A2-BE08-6E7CFF4E0F24}" srcOrd="2" destOrd="0" parTransId="{7348486F-5D40-4DCA-955F-0A5F0F604A6F}" sibTransId="{AA22FC54-D374-4591-BEB6-A39A03D4E701}"/>
    <dgm:cxn modelId="{13A47599-6D7E-49F0-B1CC-C1B1AD297458}" srcId="{C0E6E555-383D-43EF-8D12-D6C1812854A6}" destId="{ABFB55C8-C56F-453F-91E6-135B4380D934}" srcOrd="0" destOrd="0" parTransId="{BC6FF7F5-997D-47C7-92FB-17C64232F6DE}" sibTransId="{DD7754E9-70B7-4FA7-B0EF-01BEAB086FA5}"/>
    <dgm:cxn modelId="{01F597CA-4E7E-4DC6-9CD7-47AAF5532591}" srcId="{C0E6E555-383D-43EF-8D12-D6C1812854A6}" destId="{F8889B0B-9EE1-4527-BAE5-2618191C187A}" srcOrd="1" destOrd="0" parTransId="{7A8F322D-BCF5-4B76-875F-285F74396D63}" sibTransId="{2AF8F706-4BA1-4C80-8BBE-ED5723B9C779}"/>
    <dgm:cxn modelId="{12758757-5D97-45C2-B84D-A556EE90A379}" type="presParOf" srcId="{9BE678C2-8C4B-4C36-8856-CCCC4326134E}" destId="{49FB59F3-94D3-4E57-9D54-4AF995E6A43C}" srcOrd="0" destOrd="0" presId="urn:microsoft.com/office/officeart/2018/2/layout/IconVerticalSolidList"/>
    <dgm:cxn modelId="{3AC866F4-F495-4050-BB2A-5FE820C6BDCB}" type="presParOf" srcId="{49FB59F3-94D3-4E57-9D54-4AF995E6A43C}" destId="{ECB27788-9AD2-452D-86C9-A2A8EB76242D}" srcOrd="0" destOrd="0" presId="urn:microsoft.com/office/officeart/2018/2/layout/IconVerticalSolidList"/>
    <dgm:cxn modelId="{6B71CCD5-87CA-44D3-AC53-BD806BB6F143}" type="presParOf" srcId="{49FB59F3-94D3-4E57-9D54-4AF995E6A43C}" destId="{409E9DEA-D03C-496F-913E-E736FA2213A7}" srcOrd="1" destOrd="0" presId="urn:microsoft.com/office/officeart/2018/2/layout/IconVerticalSolidList"/>
    <dgm:cxn modelId="{04B20A28-8A64-41F9-A17E-13D1347BC3A2}" type="presParOf" srcId="{49FB59F3-94D3-4E57-9D54-4AF995E6A43C}" destId="{FC4FEE8B-25F0-4839-B6A5-47F772F76B5F}" srcOrd="2" destOrd="0" presId="urn:microsoft.com/office/officeart/2018/2/layout/IconVerticalSolidList"/>
    <dgm:cxn modelId="{65CE4A35-2853-4BD2-B75B-95AF299110F6}" type="presParOf" srcId="{49FB59F3-94D3-4E57-9D54-4AF995E6A43C}" destId="{2B3781F3-31FC-4612-85CD-18F5AF4E88F6}" srcOrd="3" destOrd="0" presId="urn:microsoft.com/office/officeart/2018/2/layout/IconVerticalSolidList"/>
    <dgm:cxn modelId="{92FFD9A8-E037-4120-90C2-69F784AD3636}" type="presParOf" srcId="{9BE678C2-8C4B-4C36-8856-CCCC4326134E}" destId="{812818F8-E6B5-4978-9F6A-CD2650E5C44B}" srcOrd="1" destOrd="0" presId="urn:microsoft.com/office/officeart/2018/2/layout/IconVerticalSolidList"/>
    <dgm:cxn modelId="{44E4428D-4F23-4D5C-8CED-8AFBD140A176}" type="presParOf" srcId="{9BE678C2-8C4B-4C36-8856-CCCC4326134E}" destId="{37173DA4-D4CE-4F97-90B2-215C21ABB6DE}" srcOrd="2" destOrd="0" presId="urn:microsoft.com/office/officeart/2018/2/layout/IconVerticalSolidList"/>
    <dgm:cxn modelId="{675DF41F-8740-47EE-81A7-F6589D16359E}" type="presParOf" srcId="{37173DA4-D4CE-4F97-90B2-215C21ABB6DE}" destId="{D7D93793-35FF-4C8E-BD85-D11A761501E0}" srcOrd="0" destOrd="0" presId="urn:microsoft.com/office/officeart/2018/2/layout/IconVerticalSolidList"/>
    <dgm:cxn modelId="{50A400CD-69C1-48E1-B2DB-AE0DD05312C8}" type="presParOf" srcId="{37173DA4-D4CE-4F97-90B2-215C21ABB6DE}" destId="{4901EF74-3162-4EBA-A2B5-937A5237F8DD}" srcOrd="1" destOrd="0" presId="urn:microsoft.com/office/officeart/2018/2/layout/IconVerticalSolidList"/>
    <dgm:cxn modelId="{BB2C0B8F-20C4-49A9-A1FC-504795BC7C38}" type="presParOf" srcId="{37173DA4-D4CE-4F97-90B2-215C21ABB6DE}" destId="{1F3415E6-09C0-47EA-B2FE-E018DD077366}" srcOrd="2" destOrd="0" presId="urn:microsoft.com/office/officeart/2018/2/layout/IconVerticalSolidList"/>
    <dgm:cxn modelId="{EE6DCDF2-24B4-4115-A72C-83D1F140CE0C}" type="presParOf" srcId="{37173DA4-D4CE-4F97-90B2-215C21ABB6DE}" destId="{8B292114-2BB8-4FAD-B216-D47F69B33FF2}" srcOrd="3" destOrd="0" presId="urn:microsoft.com/office/officeart/2018/2/layout/IconVerticalSolidList"/>
    <dgm:cxn modelId="{0939D0CA-9CCA-4990-888F-B410B363C6B0}" type="presParOf" srcId="{9BE678C2-8C4B-4C36-8856-CCCC4326134E}" destId="{AFE7DDCA-5C0A-4251-8595-063C0D6AF5A3}" srcOrd="3" destOrd="0" presId="urn:microsoft.com/office/officeart/2018/2/layout/IconVerticalSolidList"/>
    <dgm:cxn modelId="{6D01EB56-191E-4F0F-AC7A-A894841C566F}" type="presParOf" srcId="{9BE678C2-8C4B-4C36-8856-CCCC4326134E}" destId="{A6ECA46E-E2D6-437F-9DB1-D6592FAB0761}" srcOrd="4" destOrd="0" presId="urn:microsoft.com/office/officeart/2018/2/layout/IconVerticalSolidList"/>
    <dgm:cxn modelId="{CE921778-780F-4857-8A34-6725646FAC52}" type="presParOf" srcId="{A6ECA46E-E2D6-437F-9DB1-D6592FAB0761}" destId="{C1C93BD0-AEAF-413E-A514-E9808F4121A8}" srcOrd="0" destOrd="0" presId="urn:microsoft.com/office/officeart/2018/2/layout/IconVerticalSolidList"/>
    <dgm:cxn modelId="{35617CFA-CC6E-440C-845E-068CB6A1C45F}" type="presParOf" srcId="{A6ECA46E-E2D6-437F-9DB1-D6592FAB0761}" destId="{48A3D94D-81E0-4E0E-9B46-7B3C5523A12C}" srcOrd="1" destOrd="0" presId="urn:microsoft.com/office/officeart/2018/2/layout/IconVerticalSolidList"/>
    <dgm:cxn modelId="{F7F74459-832E-4946-8A87-88C10B67F1FA}" type="presParOf" srcId="{A6ECA46E-E2D6-437F-9DB1-D6592FAB0761}" destId="{3189D7D6-A7B8-40F7-9901-07292F797FF0}" srcOrd="2" destOrd="0" presId="urn:microsoft.com/office/officeart/2018/2/layout/IconVerticalSolidList"/>
    <dgm:cxn modelId="{14DD5AC0-70D9-4504-8810-32AB5D22A8FC}" type="presParOf" srcId="{A6ECA46E-E2D6-437F-9DB1-D6592FAB0761}" destId="{ED148BD1-E096-4A3C-ACCB-6CD9882839CB}" srcOrd="3" destOrd="0" presId="urn:microsoft.com/office/officeart/2018/2/layout/IconVerticalSolidList"/>
    <dgm:cxn modelId="{6812F1DC-78F9-48CB-88FB-5EB91ACF6627}" type="presParOf" srcId="{9BE678C2-8C4B-4C36-8856-CCCC4326134E}" destId="{B38A4E73-B959-4FAF-B9CB-E9B7F12947FF}" srcOrd="5" destOrd="0" presId="urn:microsoft.com/office/officeart/2018/2/layout/IconVerticalSolidList"/>
    <dgm:cxn modelId="{80964F79-1027-416A-B796-FD7D6A613C1B}" type="presParOf" srcId="{9BE678C2-8C4B-4C36-8856-CCCC4326134E}" destId="{AA10834C-C4B8-48C5-8EEC-FFAF7B6C876A}" srcOrd="6" destOrd="0" presId="urn:microsoft.com/office/officeart/2018/2/layout/IconVerticalSolidList"/>
    <dgm:cxn modelId="{17E9FD16-8C78-4E7E-B740-349A2A262729}" type="presParOf" srcId="{AA10834C-C4B8-48C5-8EEC-FFAF7B6C876A}" destId="{F786A3BB-4FF6-4086-A9CA-80E57FE68D61}" srcOrd="0" destOrd="0" presId="urn:microsoft.com/office/officeart/2018/2/layout/IconVerticalSolidList"/>
    <dgm:cxn modelId="{D51D068D-B19B-4092-9AC9-CBEC430758C4}" type="presParOf" srcId="{AA10834C-C4B8-48C5-8EEC-FFAF7B6C876A}" destId="{0105E504-6084-4D61-A29C-D1D6825A50A4}" srcOrd="1" destOrd="0" presId="urn:microsoft.com/office/officeart/2018/2/layout/IconVerticalSolidList"/>
    <dgm:cxn modelId="{7B21FC0D-B360-45AE-9856-A42B4EA8AE0D}" type="presParOf" srcId="{AA10834C-C4B8-48C5-8EEC-FFAF7B6C876A}" destId="{48CB1071-EA0E-4739-B3D7-44D4AECC17EF}" srcOrd="2" destOrd="0" presId="urn:microsoft.com/office/officeart/2018/2/layout/IconVerticalSolidList"/>
    <dgm:cxn modelId="{CAA80022-50E1-4C47-8CA2-C6F96E094BC2}" type="presParOf" srcId="{AA10834C-C4B8-48C5-8EEC-FFAF7B6C876A}" destId="{54A72603-E956-4356-B8E9-DDBF00ECE2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27788-9AD2-452D-86C9-A2A8EB76242D}">
      <dsp:nvSpPr>
        <dsp:cNvPr id="0" name=""/>
        <dsp:cNvSpPr/>
      </dsp:nvSpPr>
      <dsp:spPr>
        <a:xfrm>
          <a:off x="0" y="2593"/>
          <a:ext cx="9144000" cy="13142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E9DEA-D03C-496F-913E-E736FA2213A7}">
      <dsp:nvSpPr>
        <dsp:cNvPr id="0" name=""/>
        <dsp:cNvSpPr/>
      </dsp:nvSpPr>
      <dsp:spPr>
        <a:xfrm>
          <a:off x="397560" y="298298"/>
          <a:ext cx="722836" cy="7228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781F3-31FC-4612-85CD-18F5AF4E88F6}">
      <dsp:nvSpPr>
        <dsp:cNvPr id="0" name=""/>
        <dsp:cNvSpPr/>
      </dsp:nvSpPr>
      <dsp:spPr>
        <a:xfrm>
          <a:off x="1517956" y="2593"/>
          <a:ext cx="7626043" cy="1314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91" tIns="139091" rIns="139091" bIns="1390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sng" kern="1200"/>
            <a:t>Advantages of Online Banking</a:t>
          </a:r>
          <a:endParaRPr lang="en-US" sz="1600" kern="1200"/>
        </a:p>
      </dsp:txBody>
      <dsp:txXfrm>
        <a:off x="1517956" y="2593"/>
        <a:ext cx="7626043" cy="1314247"/>
      </dsp:txXfrm>
    </dsp:sp>
    <dsp:sp modelId="{D7D93793-35FF-4C8E-BD85-D11A761501E0}">
      <dsp:nvSpPr>
        <dsp:cNvPr id="0" name=""/>
        <dsp:cNvSpPr/>
      </dsp:nvSpPr>
      <dsp:spPr>
        <a:xfrm>
          <a:off x="0" y="1645403"/>
          <a:ext cx="9144000" cy="13142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1EF74-3162-4EBA-A2B5-937A5237F8DD}">
      <dsp:nvSpPr>
        <dsp:cNvPr id="0" name=""/>
        <dsp:cNvSpPr/>
      </dsp:nvSpPr>
      <dsp:spPr>
        <a:xfrm>
          <a:off x="397560" y="1941108"/>
          <a:ext cx="722836" cy="7228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92114-2BB8-4FAD-B216-D47F69B33FF2}">
      <dsp:nvSpPr>
        <dsp:cNvPr id="0" name=""/>
        <dsp:cNvSpPr/>
      </dsp:nvSpPr>
      <dsp:spPr>
        <a:xfrm>
          <a:off x="1517956" y="1645403"/>
          <a:ext cx="7626043" cy="1314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91" tIns="139091" rIns="139091" bIns="1390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Convenience is a major advantage of online banking. Basic banking transactions such as paying bills and transferring funds between accounts can easily be done 24 hours a day, seven days a week, wherever a consumer wishes.</a:t>
          </a:r>
          <a:endParaRPr lang="en-US" sz="1600" kern="1200"/>
        </a:p>
      </dsp:txBody>
      <dsp:txXfrm>
        <a:off x="1517956" y="1645403"/>
        <a:ext cx="7626043" cy="1314247"/>
      </dsp:txXfrm>
    </dsp:sp>
    <dsp:sp modelId="{C1C93BD0-AEAF-413E-A514-E9808F4121A8}">
      <dsp:nvSpPr>
        <dsp:cNvPr id="0" name=""/>
        <dsp:cNvSpPr/>
      </dsp:nvSpPr>
      <dsp:spPr>
        <a:xfrm>
          <a:off x="0" y="3288212"/>
          <a:ext cx="9144000" cy="13142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3D94D-81E0-4E0E-9B46-7B3C5523A12C}">
      <dsp:nvSpPr>
        <dsp:cNvPr id="0" name=""/>
        <dsp:cNvSpPr/>
      </dsp:nvSpPr>
      <dsp:spPr>
        <a:xfrm>
          <a:off x="397560" y="3583918"/>
          <a:ext cx="722836" cy="7228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48BD1-E096-4A3C-ACCB-6CD9882839CB}">
      <dsp:nvSpPr>
        <dsp:cNvPr id="0" name=""/>
        <dsp:cNvSpPr/>
      </dsp:nvSpPr>
      <dsp:spPr>
        <a:xfrm>
          <a:off x="1517956" y="3288212"/>
          <a:ext cx="7626043" cy="1314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91" tIns="139091" rIns="139091" bIns="1390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Online banking is fast and efficient. Funds can be transferred between accounts almost instantly, especially if the two accounts are held at the same institution. Consumers can open and close a number of different accounts online, from fixed deposits to recurring deposit accounts that typically offer higher rates of interest.</a:t>
          </a:r>
          <a:endParaRPr lang="en-US" sz="1600" kern="1200"/>
        </a:p>
      </dsp:txBody>
      <dsp:txXfrm>
        <a:off x="1517956" y="3288212"/>
        <a:ext cx="7626043" cy="1314247"/>
      </dsp:txXfrm>
    </dsp:sp>
    <dsp:sp modelId="{F786A3BB-4FF6-4086-A9CA-80E57FE68D61}">
      <dsp:nvSpPr>
        <dsp:cNvPr id="0" name=""/>
        <dsp:cNvSpPr/>
      </dsp:nvSpPr>
      <dsp:spPr>
        <a:xfrm>
          <a:off x="0" y="4931022"/>
          <a:ext cx="9144000" cy="13142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5E504-6084-4D61-A29C-D1D6825A50A4}">
      <dsp:nvSpPr>
        <dsp:cNvPr id="0" name=""/>
        <dsp:cNvSpPr/>
      </dsp:nvSpPr>
      <dsp:spPr>
        <a:xfrm>
          <a:off x="397560" y="5226728"/>
          <a:ext cx="722836" cy="7228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72603-E956-4356-B8E9-DDBF00ECE280}">
      <dsp:nvSpPr>
        <dsp:cNvPr id="0" name=""/>
        <dsp:cNvSpPr/>
      </dsp:nvSpPr>
      <dsp:spPr>
        <a:xfrm>
          <a:off x="1517956" y="4931022"/>
          <a:ext cx="7626043" cy="1314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91" tIns="139091" rIns="139091" bIns="1390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Consumers can also monitor their accounts regularly closely, allowing them to keep their accounts safe. Around-the-clock access to banking information provides early detection of fraudulent activity, thereby acting as a guardrail against financial damage or loss.</a:t>
          </a:r>
          <a:endParaRPr lang="en-US" sz="1600" kern="1200"/>
        </a:p>
      </dsp:txBody>
      <dsp:txXfrm>
        <a:off x="1517956" y="4931022"/>
        <a:ext cx="7626043" cy="1314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15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4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1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4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3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6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7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3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96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0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8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1F940-9D75-47B7-8852-37DD8984F906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C51A5-2AC9-4606-880F-E0823C4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7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64685C-9DBC-41DE-B806-B1451F27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4" y="685122"/>
            <a:ext cx="5251316" cy="1807305"/>
          </a:xfrm>
        </p:spPr>
        <p:txBody>
          <a:bodyPr>
            <a:norm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BHARAT BANK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23B9C6-095B-EDF6-2C53-E7466995C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80" y="2537555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 by – N. Manasi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	Kishan Kumar M N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Suresh S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Gowd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Nalini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Pogula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M Mahesh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M Manjunath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Deepak Vaswani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Satyajit Chandra</a:t>
            </a:r>
          </a:p>
          <a:p>
            <a:pPr marL="0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Sireesha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Nemalidinne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 descr="A picture containing text, room&#10;&#10;Description automatically generated">
            <a:extLst>
              <a:ext uri="{FF2B5EF4-FFF2-40B4-BE49-F238E27FC236}">
                <a16:creationId xmlns:a16="http://schemas.microsoft.com/office/drawing/2014/main" id="{90A34C9B-0F05-463F-9C47-E1C5752AF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8" r="17973"/>
          <a:stretch/>
        </p:blipFill>
        <p:spPr>
          <a:xfrm>
            <a:off x="3484880" y="-90256"/>
            <a:ext cx="8704073" cy="694825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285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07C4C-D1EC-46EC-A094-0C1765DC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0500"/>
            <a:ext cx="10883900" cy="1019175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Forgot Password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90E1577-1F8B-4DB6-BA07-64E68D13F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476375"/>
            <a:ext cx="10883900" cy="5191126"/>
          </a:xfrm>
        </p:spPr>
      </p:pic>
    </p:spTree>
    <p:extLst>
      <p:ext uri="{BB962C8B-B14F-4D97-AF65-F5344CB8AC3E}">
        <p14:creationId xmlns:p14="http://schemas.microsoft.com/office/powerpoint/2010/main" val="414011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2AEC-85C6-417E-858E-410D6EE7B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365126"/>
            <a:ext cx="10906125" cy="977899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Set New Password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7D119A7-4A52-48C1-9F6F-1C0397DF7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543050"/>
            <a:ext cx="10906125" cy="5172075"/>
          </a:xfrm>
        </p:spPr>
      </p:pic>
    </p:spTree>
    <p:extLst>
      <p:ext uri="{BB962C8B-B14F-4D97-AF65-F5344CB8AC3E}">
        <p14:creationId xmlns:p14="http://schemas.microsoft.com/office/powerpoint/2010/main" val="422694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F4E9-9A4F-4655-930E-8EED3688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0025"/>
            <a:ext cx="10820400" cy="990600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Dashboard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B50C397-8F6D-4818-B386-0EF238882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276350"/>
            <a:ext cx="10820400" cy="5381625"/>
          </a:xfrm>
        </p:spPr>
      </p:pic>
    </p:spTree>
    <p:extLst>
      <p:ext uri="{BB962C8B-B14F-4D97-AF65-F5344CB8AC3E}">
        <p14:creationId xmlns:p14="http://schemas.microsoft.com/office/powerpoint/2010/main" val="428126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C0429-C171-49CF-8A65-C2D99A4D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8"/>
            <a:ext cx="10515600" cy="935038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Account Details Layout</a:t>
            </a:r>
          </a:p>
        </p:txBody>
      </p:sp>
      <p:pic>
        <p:nvPicPr>
          <p:cNvPr id="5" name="Content Placeholder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B5D4A73-199A-4FFB-8C33-0568A33E3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247775"/>
            <a:ext cx="10515600" cy="541178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971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48D0-883B-4DE4-A456-6D1D7460B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Account Details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7DB4DBF-6A83-402D-9947-F76A4F057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38276"/>
            <a:ext cx="10515599" cy="515302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372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6345-1FF1-4644-849A-CFA1FEA0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247649"/>
            <a:ext cx="10515600" cy="876301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Account Summary Layout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16E6DB4-90A2-451B-88D2-36D799FAB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" y="1270000"/>
            <a:ext cx="10515601" cy="534035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59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C4FD-5A45-4C20-AF60-A337A129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276225"/>
            <a:ext cx="10515600" cy="942975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algn="ctr"/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Initial Payment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76A3AF-7224-41C0-A52C-A3A67B2BD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9" y="1323975"/>
            <a:ext cx="10515601" cy="54197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7450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8B20-7CF9-4FD9-B74F-8145A4161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4" y="200025"/>
            <a:ext cx="10829925" cy="876300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Add Beneficiary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EB0CD6-AB91-4966-AFAF-03AE1CAB6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" y="1162050"/>
            <a:ext cx="10829925" cy="54959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952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C79B-F38F-45D0-8C53-B15EDFAC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4" y="142875"/>
            <a:ext cx="10925175" cy="883286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algn="ctr"/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Transfer Statement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AE72436-0173-4751-8DD2-30719FEE0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" y="1143000"/>
            <a:ext cx="10925175" cy="55721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813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BFEC4F-0C3F-4C82-BB66-04DE151A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79EB3D5A-3E62-4869-B4E6-3B69E7F2B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64970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D2737C-D2E8-4BA0-91B2-A09C6CFA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587" y="579120"/>
            <a:ext cx="5459098" cy="588264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300" b="1" i="0" u="sng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rPr>
              <a:t>What Is Online Banking?</a:t>
            </a:r>
            <a:br>
              <a:rPr lang="en-US" sz="5300" b="1" i="0" u="sng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rPr>
            </a:br>
            <a:br>
              <a:rPr lang="en-US" b="1" i="0" u="sng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70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Online banking allows a user to conduct financial transactions via the Internet. Online banking is also known as Internet banking or web banking.</a:t>
            </a:r>
            <a:br>
              <a:rPr lang="en-US" sz="270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r>
              <a:rPr lang="en-US" sz="270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Online banking offers customers almost every service traditionally available through a local branch including deposits, transfers, and online bill payments. Virtually every banking institution has some form of online banking, available in desktop versions.</a:t>
            </a:r>
            <a:br>
              <a:rPr lang="en-US" sz="270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</a:br>
            <a:endParaRPr lang="en-US" sz="2700" kern="1200" dirty="0">
              <a:solidFill>
                <a:schemeClr val="tx2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38" name="Graphic 8" descr="Bank">
            <a:extLst>
              <a:ext uri="{FF2B5EF4-FFF2-40B4-BE49-F238E27FC236}">
                <a16:creationId xmlns:a16="http://schemas.microsoft.com/office/drawing/2014/main" id="{B25687BB-2054-AB54-3ACB-477EA0014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40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2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731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extBox 3">
            <a:extLst>
              <a:ext uri="{FF2B5EF4-FFF2-40B4-BE49-F238E27FC236}">
                <a16:creationId xmlns:a16="http://schemas.microsoft.com/office/drawing/2014/main" id="{338A201B-B5C6-2FC0-7FB0-E60A1291EDA1}"/>
              </a:ext>
            </a:extLst>
          </p:cNvPr>
          <p:cNvGraphicFramePr/>
          <p:nvPr/>
        </p:nvGraphicFramePr>
        <p:xfrm>
          <a:off x="1190625" y="305068"/>
          <a:ext cx="9144000" cy="6247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042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F740-6113-4036-AE50-D0E8BD72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63500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Home Page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F516EBA-A442-47A8-8107-181F7BBC5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02080"/>
            <a:ext cx="10515599" cy="516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F97B2-0664-41A4-87EE-BF651D19E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Home Page -2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45030-6C38-449C-BC64-F9090D5C5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3974"/>
            <a:ext cx="10515598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5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EC28-D0FA-4B79-83AC-20B1E3F1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190500"/>
            <a:ext cx="10515600" cy="1047750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Open Savings Account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A2EDE83-C1CC-46CB-98B9-DEDBC0085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" y="1400175"/>
            <a:ext cx="10515600" cy="5267325"/>
          </a:xfrm>
        </p:spPr>
      </p:pic>
    </p:spTree>
    <p:extLst>
      <p:ext uri="{BB962C8B-B14F-4D97-AF65-F5344CB8AC3E}">
        <p14:creationId xmlns:p14="http://schemas.microsoft.com/office/powerpoint/2010/main" val="76403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E139-51D6-402A-8077-356A7527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65" y="133350"/>
            <a:ext cx="10515600" cy="942976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Registration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5EF8983-073F-4FF8-B07A-87A964740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" y="1323976"/>
            <a:ext cx="10515600" cy="5400674"/>
          </a:xfrm>
        </p:spPr>
      </p:pic>
    </p:spTree>
    <p:extLst>
      <p:ext uri="{BB962C8B-B14F-4D97-AF65-F5344CB8AC3E}">
        <p14:creationId xmlns:p14="http://schemas.microsoft.com/office/powerpoint/2010/main" val="369482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4BD8-15C0-4F2F-8BCE-498C308D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4006"/>
            <a:ext cx="10515600" cy="939800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n-lt"/>
              </a:rPr>
              <a:t>Login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716A0EE-AD88-4027-A437-E8B32D8F3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4926"/>
            <a:ext cx="10515600" cy="5362573"/>
          </a:xfrm>
        </p:spPr>
      </p:pic>
    </p:spTree>
    <p:extLst>
      <p:ext uri="{BB962C8B-B14F-4D97-AF65-F5344CB8AC3E}">
        <p14:creationId xmlns:p14="http://schemas.microsoft.com/office/powerpoint/2010/main" val="332603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1F07-5027-4990-8190-71FF5E2C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123825"/>
            <a:ext cx="10477499" cy="952500"/>
          </a:xfr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Forgot User ID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EE17DD-61BD-4A52-B864-9A5BC9F7E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219200"/>
            <a:ext cx="10477499" cy="5638799"/>
          </a:xfrm>
        </p:spPr>
      </p:pic>
    </p:spTree>
    <p:extLst>
      <p:ext uri="{BB962C8B-B14F-4D97-AF65-F5344CB8AC3E}">
        <p14:creationId xmlns:p14="http://schemas.microsoft.com/office/powerpoint/2010/main" val="1167571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29B29E40EC98429F839127527D6A5F" ma:contentTypeVersion="13" ma:contentTypeDescription="Create a new document." ma:contentTypeScope="" ma:versionID="f24a718788c4ae88046012b6de90b634">
  <xsd:schema xmlns:xsd="http://www.w3.org/2001/XMLSchema" xmlns:xs="http://www.w3.org/2001/XMLSchema" xmlns:p="http://schemas.microsoft.com/office/2006/metadata/properties" xmlns:ns3="09bf7d7c-baaf-4cff-9aea-9fc88a98d8dd" xmlns:ns4="8e48c104-cc68-4960-bf6b-4196fe9e6c76" targetNamespace="http://schemas.microsoft.com/office/2006/metadata/properties" ma:root="true" ma:fieldsID="45056ab2c2d1f8dcf92af3cb8a223a72" ns3:_="" ns4:_="">
    <xsd:import namespace="09bf7d7c-baaf-4cff-9aea-9fc88a98d8dd"/>
    <xsd:import namespace="8e48c104-cc68-4960-bf6b-4196fe9e6c7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bf7d7c-baaf-4cff-9aea-9fc88a98d8d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48c104-cc68-4960-bf6b-4196fe9e6c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43755D-C441-4AC3-BCEE-09290E898F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849FF9-FB20-4140-A86F-2E015CE3E2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bf7d7c-baaf-4cff-9aea-9fc88a98d8dd"/>
    <ds:schemaRef ds:uri="8e48c104-cc68-4960-bf6b-4196fe9e6c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E1BDD1-1586-4E54-BF93-22956103B74A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8e48c104-cc68-4960-bf6b-4196fe9e6c76"/>
    <ds:schemaRef ds:uri="09bf7d7c-baaf-4cff-9aea-9fc88a98d8dd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</TotalTime>
  <Words>283</Words>
  <Application>Microsoft Office PowerPoint</Application>
  <PresentationFormat>Widescreen</PresentationFormat>
  <Paragraphs>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Rounded MT Bold</vt:lpstr>
      <vt:lpstr>Calibri</vt:lpstr>
      <vt:lpstr>Calibri Light</vt:lpstr>
      <vt:lpstr>Office Theme</vt:lpstr>
      <vt:lpstr>BHARAT BANK</vt:lpstr>
      <vt:lpstr>What Is Online Banking?  Online banking allows a user to conduct financial transactions via the Internet. Online banking is also known as Internet banking or web banking. Online banking offers customers almost every service traditionally available through a local branch including deposits, transfers, and online bill payments. Virtually every banking institution has some form of online banking, available in desktop versions. </vt:lpstr>
      <vt:lpstr>PowerPoint Presentation</vt:lpstr>
      <vt:lpstr>Home Page</vt:lpstr>
      <vt:lpstr>Home Page -2</vt:lpstr>
      <vt:lpstr>Open Savings Account</vt:lpstr>
      <vt:lpstr>Registration</vt:lpstr>
      <vt:lpstr>Login</vt:lpstr>
      <vt:lpstr>Forgot User ID</vt:lpstr>
      <vt:lpstr>Forgot Password</vt:lpstr>
      <vt:lpstr>Set New Password</vt:lpstr>
      <vt:lpstr>Dashboard</vt:lpstr>
      <vt:lpstr>Account Details Layout</vt:lpstr>
      <vt:lpstr>Account Details</vt:lpstr>
      <vt:lpstr>Account Summary Layout</vt:lpstr>
      <vt:lpstr>Initial Payment Page</vt:lpstr>
      <vt:lpstr>Add Beneficiary</vt:lpstr>
      <vt:lpstr>Transfer Statement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BHARAT BANK</dc:title>
  <dc:creator>N, Manasi</dc:creator>
  <cp:lastModifiedBy>N, Manasi</cp:lastModifiedBy>
  <cp:revision>5</cp:revision>
  <dcterms:created xsi:type="dcterms:W3CDTF">2022-06-12T14:46:48Z</dcterms:created>
  <dcterms:modified xsi:type="dcterms:W3CDTF">2022-06-14T18:35:51Z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0x0101009E29B29E40EC98429F839127527D6A5F</vt:lpwstr>
  </property>
</Properties>
</file>